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328" r:id="rId4"/>
    <p:sldId id="327" r:id="rId5"/>
    <p:sldId id="282" r:id="rId6"/>
    <p:sldId id="281" r:id="rId7"/>
    <p:sldId id="283" r:id="rId8"/>
    <p:sldId id="271" r:id="rId9"/>
    <p:sldId id="270" r:id="rId10"/>
    <p:sldId id="291" r:id="rId11"/>
    <p:sldId id="292" r:id="rId12"/>
    <p:sldId id="293" r:id="rId13"/>
    <p:sldId id="294" r:id="rId14"/>
    <p:sldId id="295" r:id="rId15"/>
    <p:sldId id="268" r:id="rId16"/>
    <p:sldId id="286" r:id="rId17"/>
    <p:sldId id="296" r:id="rId18"/>
    <p:sldId id="298" r:id="rId19"/>
    <p:sldId id="299" r:id="rId20"/>
    <p:sldId id="300" r:id="rId21"/>
    <p:sldId id="317" r:id="rId22"/>
    <p:sldId id="329" r:id="rId23"/>
    <p:sldId id="318" r:id="rId24"/>
    <p:sldId id="319" r:id="rId25"/>
    <p:sldId id="322" r:id="rId26"/>
    <p:sldId id="323" r:id="rId27"/>
    <p:sldId id="325" r:id="rId28"/>
    <p:sldId id="326" r:id="rId29"/>
    <p:sldId id="263" r:id="rId30"/>
    <p:sldId id="264" r:id="rId31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KoPubWorld돋움체 Bold" pitchFamily="2" charset="-127"/>
      <p:bold r:id="rId39"/>
    </p:embeddedFont>
    <p:embeddedFont>
      <p:font typeface="KoPubWorld돋움체 Light" pitchFamily="2" charset="-127"/>
      <p:regular r:id="rId40"/>
    </p:embeddedFont>
    <p:embeddedFont>
      <p:font typeface="KoPubWorldDotum Bold" pitchFamily="2" charset="-127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혜정" initials="송혜" lastIdx="1" clrIdx="0">
    <p:extLst>
      <p:ext uri="{19B8F6BF-5375-455C-9EA6-DF929625EA0E}">
        <p15:presenceInfo xmlns:p15="http://schemas.microsoft.com/office/powerpoint/2012/main" userId="142bf9b20347d7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2C7AED"/>
    <a:srgbClr val="151559"/>
    <a:srgbClr val="FDEDF0"/>
    <a:srgbClr val="1E1E1E"/>
    <a:srgbClr val="595959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657041-5AEB-4FCB-8D2E-9F7708798AAC}" v="6" dt="2020-12-08T07:16:37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Goeun" userId="a9a11c86-3f79-4827-a16a-52bf0b7d227e" providerId="ADAL" clId="{C1657041-5AEB-4FCB-8D2E-9F7708798AAC}"/>
    <pc:docChg chg="undo custSel modSld">
      <pc:chgData name="Ryu Goeun" userId="a9a11c86-3f79-4827-a16a-52bf0b7d227e" providerId="ADAL" clId="{C1657041-5AEB-4FCB-8D2E-9F7708798AAC}" dt="2020-12-08T07:21:16.924" v="116" actId="166"/>
      <pc:docMkLst>
        <pc:docMk/>
      </pc:docMkLst>
      <pc:sldChg chg="addSp delSp modSp mod">
        <pc:chgData name="Ryu Goeun" userId="a9a11c86-3f79-4827-a16a-52bf0b7d227e" providerId="ADAL" clId="{C1657041-5AEB-4FCB-8D2E-9F7708798AAC}" dt="2020-12-08T07:21:16.924" v="116" actId="166"/>
        <pc:sldMkLst>
          <pc:docMk/>
          <pc:sldMk cId="2317880904" sldId="317"/>
        </pc:sldMkLst>
        <pc:spChg chg="del mod">
          <ac:chgData name="Ryu Goeun" userId="a9a11c86-3f79-4827-a16a-52bf0b7d227e" providerId="ADAL" clId="{C1657041-5AEB-4FCB-8D2E-9F7708798AAC}" dt="2020-12-08T07:14:48.164" v="9" actId="478"/>
          <ac:spMkLst>
            <pc:docMk/>
            <pc:sldMk cId="2317880904" sldId="317"/>
            <ac:spMk id="6" creationId="{3D984092-D4B6-4E55-9342-443312A6A9E7}"/>
          </ac:spMkLst>
        </pc:spChg>
        <pc:spChg chg="add del mod">
          <ac:chgData name="Ryu Goeun" userId="a9a11c86-3f79-4827-a16a-52bf0b7d227e" providerId="ADAL" clId="{C1657041-5AEB-4FCB-8D2E-9F7708798AAC}" dt="2020-12-08T07:17:08.083" v="94" actId="207"/>
          <ac:spMkLst>
            <pc:docMk/>
            <pc:sldMk cId="2317880904" sldId="317"/>
            <ac:spMk id="14" creationId="{E8D9979A-74BE-4B26-ACEE-A92D03A7511F}"/>
          </ac:spMkLst>
        </pc:spChg>
        <pc:spChg chg="del">
          <ac:chgData name="Ryu Goeun" userId="a9a11c86-3f79-4827-a16a-52bf0b7d227e" providerId="ADAL" clId="{C1657041-5AEB-4FCB-8D2E-9F7708798AAC}" dt="2020-12-08T07:15:30.085" v="75" actId="478"/>
          <ac:spMkLst>
            <pc:docMk/>
            <pc:sldMk cId="2317880904" sldId="317"/>
            <ac:spMk id="15" creationId="{76DD2940-D199-4196-8C67-4934F9FB5E30}"/>
          </ac:spMkLst>
        </pc:spChg>
        <pc:spChg chg="del mod">
          <ac:chgData name="Ryu Goeun" userId="a9a11c86-3f79-4827-a16a-52bf0b7d227e" providerId="ADAL" clId="{C1657041-5AEB-4FCB-8D2E-9F7708798AAC}" dt="2020-12-08T07:16:20.802" v="85" actId="478"/>
          <ac:spMkLst>
            <pc:docMk/>
            <pc:sldMk cId="2317880904" sldId="317"/>
            <ac:spMk id="16" creationId="{7097E178-AA24-4FEA-802D-79309F1864B4}"/>
          </ac:spMkLst>
        </pc:spChg>
        <pc:spChg chg="add mod ord">
          <ac:chgData name="Ryu Goeun" userId="a9a11c86-3f79-4827-a16a-52bf0b7d227e" providerId="ADAL" clId="{C1657041-5AEB-4FCB-8D2E-9F7708798AAC}" dt="2020-12-08T07:16:53.180" v="93" actId="167"/>
          <ac:spMkLst>
            <pc:docMk/>
            <pc:sldMk cId="2317880904" sldId="317"/>
            <ac:spMk id="17" creationId="{CC246815-85B1-4F83-9315-3A7F03A83F6B}"/>
          </ac:spMkLst>
        </pc:spChg>
        <pc:spChg chg="mod">
          <ac:chgData name="Ryu Goeun" userId="a9a11c86-3f79-4827-a16a-52bf0b7d227e" providerId="ADAL" clId="{C1657041-5AEB-4FCB-8D2E-9F7708798AAC}" dt="2020-12-08T07:19:07.540" v="115" actId="1076"/>
          <ac:spMkLst>
            <pc:docMk/>
            <pc:sldMk cId="2317880904" sldId="317"/>
            <ac:spMk id="27" creationId="{A4F8ABED-1451-40B4-AE83-F6237817A161}"/>
          </ac:spMkLst>
        </pc:spChg>
        <pc:spChg chg="mod">
          <ac:chgData name="Ryu Goeun" userId="a9a11c86-3f79-4827-a16a-52bf0b7d227e" providerId="ADAL" clId="{C1657041-5AEB-4FCB-8D2E-9F7708798AAC}" dt="2020-12-08T07:19:07.540" v="115" actId="1076"/>
          <ac:spMkLst>
            <pc:docMk/>
            <pc:sldMk cId="2317880904" sldId="317"/>
            <ac:spMk id="28" creationId="{5612AF21-B54A-44D5-8792-F986C12A8B86}"/>
          </ac:spMkLst>
        </pc:spChg>
        <pc:spChg chg="mod">
          <ac:chgData name="Ryu Goeun" userId="a9a11c86-3f79-4827-a16a-52bf0b7d227e" providerId="ADAL" clId="{C1657041-5AEB-4FCB-8D2E-9F7708798AAC}" dt="2020-12-08T07:19:07.540" v="115" actId="1076"/>
          <ac:spMkLst>
            <pc:docMk/>
            <pc:sldMk cId="2317880904" sldId="317"/>
            <ac:spMk id="29" creationId="{ED8D01F9-E8A1-4E64-925D-49FEDC7E6512}"/>
          </ac:spMkLst>
        </pc:spChg>
        <pc:picChg chg="mod ord">
          <ac:chgData name="Ryu Goeun" userId="a9a11c86-3f79-4827-a16a-52bf0b7d227e" providerId="ADAL" clId="{C1657041-5AEB-4FCB-8D2E-9F7708798AAC}" dt="2020-12-08T07:21:16.924" v="116" actId="166"/>
          <ac:picMkLst>
            <pc:docMk/>
            <pc:sldMk cId="2317880904" sldId="317"/>
            <ac:picMk id="3" creationId="{00000000-0000-0000-0000-000000000000}"/>
          </ac:picMkLst>
        </pc:picChg>
        <pc:picChg chg="mod ord">
          <ac:chgData name="Ryu Goeun" userId="a9a11c86-3f79-4827-a16a-52bf0b7d227e" providerId="ADAL" clId="{C1657041-5AEB-4FCB-8D2E-9F7708798AAC}" dt="2020-12-08T07:18:58.645" v="114" actId="1076"/>
          <ac:picMkLst>
            <pc:docMk/>
            <pc:sldMk cId="2317880904" sldId="317"/>
            <ac:picMk id="4" creationId="{90CD2894-B974-0143-909B-FB1AFBB77A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6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5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1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0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9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38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2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54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3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8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7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7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jpe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39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4.jpeg"/><Relationship Id="rId7" Type="http://schemas.openxmlformats.org/officeDocument/2006/relationships/image" Target="NUL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880676" y="2975268"/>
            <a:ext cx="10452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Cellular Automata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COVID19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660350" y="6082843"/>
            <a:ext cx="2871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송혜정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유고은 이가현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황석민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63B58-675F-5447-A4F0-ECB40C675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A652415-E538-F249-B5D4-070B7ED9F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3" y="1306827"/>
            <a:ext cx="10451693" cy="51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4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63B58-675F-5447-A4F0-ECB40C675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B0AEBC-7309-5040-A739-ABEC9BDA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19" y="1114016"/>
            <a:ext cx="9521761" cy="55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9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63B58-675F-5447-A4F0-ECB40C675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F88C6C-4DD0-8842-ACC4-B2863082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" y="1288827"/>
            <a:ext cx="10581187" cy="50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63B58-675F-5447-A4F0-ECB40C675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B8FBC-D9EA-C44C-96E7-F018F0F5C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56" y="5839583"/>
            <a:ext cx="6550847" cy="41787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327D72-48BF-4944-8289-DC72A56D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53" y="1288827"/>
            <a:ext cx="8449838" cy="443101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EE684A2-9708-7C41-814B-B32C5D82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7" y="1288827"/>
            <a:ext cx="2610983" cy="46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63B58-675F-5447-A4F0-ECB40C6759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1BBAAE-B23B-7D4F-935F-97C7A1437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8" y="1674308"/>
            <a:ext cx="3984455" cy="438853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9F7C503-2E93-574C-9160-CF53F08A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95" y="1811870"/>
            <a:ext cx="6795969" cy="42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3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AA89ED-9DD7-1E40-BBEC-C1BEB88C50DA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2F2083-89B8-6246-9B26-9BB104D8935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연구활동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시뮬레이션 시연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2FE69D-56D2-0246-A3E7-F7FC9297A8E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BD40F2C3-DC31-4E40-ACF7-A449D740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66" y="1324349"/>
            <a:ext cx="8161067" cy="51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2146846" cy="830997"/>
            <a:chOff x="3819245" y="188165"/>
            <a:chExt cx="214684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3764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rgbClr val="595959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실제 데이터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04A6B8-EA86-47F0-BD77-40F38EEA41FC}"/>
              </a:ext>
            </a:extLst>
          </p:cNvPr>
          <p:cNvSpPr txBox="1"/>
          <p:nvPr/>
        </p:nvSpPr>
        <p:spPr>
          <a:xfrm>
            <a:off x="683331" y="1159855"/>
            <a:ext cx="410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 데이터 포털의 국내</a:t>
            </a:r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COVID19 </a:t>
            </a:r>
            <a:r>
              <a:rPr lang="ko-KR" alt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473"/>
          <a:stretch/>
        </p:blipFill>
        <p:spPr>
          <a:xfrm>
            <a:off x="2204419" y="1669880"/>
            <a:ext cx="7402277" cy="49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B510ABC-606B-484E-8E1E-97D3B2CEA6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2163712" cy="830997"/>
            <a:chOff x="3819245" y="188165"/>
            <a:chExt cx="2163712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4" y="272109"/>
              <a:ext cx="13932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실제 데이터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175" t="527" r="36374"/>
          <a:stretch/>
        </p:blipFill>
        <p:spPr>
          <a:xfrm>
            <a:off x="657699" y="1832159"/>
            <a:ext cx="10653375" cy="39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77C0D6-C3A9-2F47-982D-4461334C8D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8197"/>
          <a:stretch/>
        </p:blipFill>
        <p:spPr>
          <a:xfrm>
            <a:off x="675649" y="1669881"/>
            <a:ext cx="8705492" cy="38669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2163712" cy="830997"/>
            <a:chOff x="3819245" y="188165"/>
            <a:chExt cx="2163712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4" y="272109"/>
              <a:ext cx="13932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실제 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39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81" y="1298022"/>
            <a:ext cx="9943238" cy="535045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2146846" cy="830997"/>
            <a:chOff x="3819245" y="188165"/>
            <a:chExt cx="2146846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3764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rgbClr val="595959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실제 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5B9BD5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5B9BD5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996C61-A999-4403-94A4-54184B27D053}"/>
              </a:ext>
            </a:extLst>
          </p:cNvPr>
          <p:cNvGrpSpPr/>
          <p:nvPr/>
        </p:nvGrpSpPr>
        <p:grpSpPr>
          <a:xfrm>
            <a:off x="3595652" y="1710447"/>
            <a:ext cx="5000696" cy="3586008"/>
            <a:chOff x="3405776" y="2103054"/>
            <a:chExt cx="5000696" cy="35860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BB21E30-1CD8-46E8-A8F3-29D7BD7E4EFC}"/>
                </a:ext>
              </a:extLst>
            </p:cNvPr>
            <p:cNvGrpSpPr/>
            <p:nvPr/>
          </p:nvGrpSpPr>
          <p:grpSpPr>
            <a:xfrm>
              <a:off x="3405776" y="2103054"/>
              <a:ext cx="4971041" cy="682092"/>
              <a:chOff x="3403338" y="2598003"/>
              <a:chExt cx="4971041" cy="83099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793B6E9-C890-4D5A-A71D-291AA2FC09FB}"/>
                  </a:ext>
                </a:extLst>
              </p:cNvPr>
              <p:cNvGrpSpPr/>
              <p:nvPr/>
            </p:nvGrpSpPr>
            <p:grpSpPr>
              <a:xfrm>
                <a:off x="3403338" y="2598003"/>
                <a:ext cx="2159192" cy="830997"/>
                <a:chOff x="3403338" y="2598003"/>
                <a:chExt cx="2159192" cy="83099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84F941-B1A5-42ED-AD78-B0F57A275C9B}"/>
                    </a:ext>
                  </a:extLst>
                </p:cNvPr>
                <p:cNvSpPr txBox="1"/>
                <p:nvPr/>
              </p:nvSpPr>
              <p:spPr>
                <a:xfrm>
                  <a:off x="3403338" y="2598003"/>
                  <a:ext cx="87716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5B9BD5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01</a:t>
                  </a:r>
                  <a:endParaRPr lang="ko-KR" altLang="en-US" sz="48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E13764-1EF0-4A6F-8554-79E11A74BCAB}"/>
                    </a:ext>
                  </a:extLst>
                </p:cNvPr>
                <p:cNvSpPr txBox="1"/>
                <p:nvPr/>
              </p:nvSpPr>
              <p:spPr>
                <a:xfrm>
                  <a:off x="4182024" y="2778954"/>
                  <a:ext cx="13805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필요성 및 목적</a:t>
                  </a:r>
                  <a:endPara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A5AF55B-2B72-4D64-9D81-C0FF482732D7}"/>
                  </a:ext>
                </a:extLst>
              </p:cNvPr>
              <p:cNvGrpSpPr/>
              <p:nvPr/>
            </p:nvGrpSpPr>
            <p:grpSpPr>
              <a:xfrm>
                <a:off x="6454034" y="2598003"/>
                <a:ext cx="1920345" cy="830997"/>
                <a:chOff x="6454034" y="2598003"/>
                <a:chExt cx="1920345" cy="83099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1C3A4C-9A1E-4998-B64C-27B322E1FB56}"/>
                    </a:ext>
                  </a:extLst>
                </p:cNvPr>
                <p:cNvSpPr txBox="1"/>
                <p:nvPr/>
              </p:nvSpPr>
              <p:spPr>
                <a:xfrm>
                  <a:off x="6454034" y="2598003"/>
                  <a:ext cx="87716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5B9BD5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02</a:t>
                  </a:r>
                  <a:endParaRPr lang="ko-KR" altLang="en-US" sz="48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D65EA8-75FC-4381-8F1B-C7736D8545B7}"/>
                    </a:ext>
                  </a:extLst>
                </p:cNvPr>
                <p:cNvSpPr txBox="1"/>
                <p:nvPr/>
              </p:nvSpPr>
              <p:spPr>
                <a:xfrm>
                  <a:off x="7232720" y="2778954"/>
                  <a:ext cx="11416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이론적 배경</a:t>
                  </a:r>
                  <a:endPara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10A0C2-7056-4128-9CFF-35AD6D14E6E9}"/>
                </a:ext>
              </a:extLst>
            </p:cNvPr>
            <p:cNvGrpSpPr/>
            <p:nvPr/>
          </p:nvGrpSpPr>
          <p:grpSpPr>
            <a:xfrm>
              <a:off x="3405776" y="3480559"/>
              <a:ext cx="5000696" cy="682094"/>
              <a:chOff x="3403338" y="2598002"/>
              <a:chExt cx="5000696" cy="83099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308CA84-006B-484A-8754-1324C45CC9BF}"/>
                  </a:ext>
                </a:extLst>
              </p:cNvPr>
              <p:cNvGrpSpPr/>
              <p:nvPr/>
            </p:nvGrpSpPr>
            <p:grpSpPr>
              <a:xfrm>
                <a:off x="3403338" y="2598002"/>
                <a:ext cx="1740809" cy="830997"/>
                <a:chOff x="3403338" y="2598002"/>
                <a:chExt cx="1740809" cy="83099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CFC9F3-8653-43AE-9477-2C2433CDFB7C}"/>
                    </a:ext>
                  </a:extLst>
                </p:cNvPr>
                <p:cNvSpPr txBox="1"/>
                <p:nvPr/>
              </p:nvSpPr>
              <p:spPr>
                <a:xfrm>
                  <a:off x="3403338" y="2598002"/>
                  <a:ext cx="87716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5B9BD5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03</a:t>
                  </a:r>
                  <a:endParaRPr lang="ko-KR" altLang="en-US" sz="48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5E7C0A-107D-42CB-B9CD-E10345F601C6}"/>
                    </a:ext>
                  </a:extLst>
                </p:cNvPr>
                <p:cNvSpPr txBox="1"/>
                <p:nvPr/>
              </p:nvSpPr>
              <p:spPr>
                <a:xfrm>
                  <a:off x="4182024" y="2814714"/>
                  <a:ext cx="962123" cy="338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연구 활동</a:t>
                  </a:r>
                  <a:endPara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EB5D733-A69C-4097-BE69-B9D246267EE9}"/>
                  </a:ext>
                </a:extLst>
              </p:cNvPr>
              <p:cNvGrpSpPr/>
              <p:nvPr/>
            </p:nvGrpSpPr>
            <p:grpSpPr>
              <a:xfrm>
                <a:off x="6454034" y="2598003"/>
                <a:ext cx="1950000" cy="830997"/>
                <a:chOff x="6454034" y="2598003"/>
                <a:chExt cx="1950000" cy="830997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74EE2F-A74E-4E1E-9CEB-30D4C6E6FA83}"/>
                    </a:ext>
                  </a:extLst>
                </p:cNvPr>
                <p:cNvSpPr txBox="1"/>
                <p:nvPr/>
              </p:nvSpPr>
              <p:spPr>
                <a:xfrm>
                  <a:off x="6454034" y="2598003"/>
                  <a:ext cx="87716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800" b="1" dirty="0">
                      <a:solidFill>
                        <a:srgbClr val="5B9BD5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04</a:t>
                  </a:r>
                  <a:endParaRPr lang="ko-KR" altLang="en-US" sz="48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3CB60C-CD34-4E14-914C-4591010964E0}"/>
                    </a:ext>
                  </a:extLst>
                </p:cNvPr>
                <p:cNvSpPr txBox="1"/>
                <p:nvPr/>
              </p:nvSpPr>
              <p:spPr>
                <a:xfrm>
                  <a:off x="7203064" y="2814714"/>
                  <a:ext cx="1200970" cy="338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결과 및 성과</a:t>
                  </a:r>
                  <a:endPara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815E84-9884-4C66-8E6F-F0C29A0B3728}"/>
                </a:ext>
              </a:extLst>
            </p:cNvPr>
            <p:cNvGrpSpPr/>
            <p:nvPr/>
          </p:nvGrpSpPr>
          <p:grpSpPr>
            <a:xfrm>
              <a:off x="3405776" y="4858065"/>
              <a:ext cx="1740809" cy="830997"/>
              <a:chOff x="3403338" y="2598002"/>
              <a:chExt cx="1740809" cy="10124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68B624-F71F-4693-8242-C89DA01AE99A}"/>
                  </a:ext>
                </a:extLst>
              </p:cNvPr>
              <p:cNvSpPr txBox="1"/>
              <p:nvPr/>
            </p:nvSpPr>
            <p:spPr>
              <a:xfrm>
                <a:off x="3403338" y="2598002"/>
                <a:ext cx="877163" cy="101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319091-3C4D-46B1-A51A-692B5A5A68BB}"/>
                  </a:ext>
                </a:extLst>
              </p:cNvPr>
              <p:cNvSpPr txBox="1"/>
              <p:nvPr/>
            </p:nvSpPr>
            <p:spPr>
              <a:xfrm>
                <a:off x="4182024" y="2814714"/>
                <a:ext cx="962123" cy="4124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추가 연구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20" y="1330277"/>
            <a:ext cx="10015759" cy="537303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2146846" cy="830997"/>
            <a:chOff x="3819245" y="188165"/>
            <a:chExt cx="2146846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3764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rgbClr val="595959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실제 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87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CD2894-B974-0143-909B-FB1AFBB77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35" y="3002324"/>
            <a:ext cx="7733191" cy="29448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246815-85B1-4F83-9315-3A7F03A83F6B}"/>
              </a:ext>
            </a:extLst>
          </p:cNvPr>
          <p:cNvSpPr/>
          <p:nvPr/>
        </p:nvSpPr>
        <p:spPr>
          <a:xfrm>
            <a:off x="557400" y="1140977"/>
            <a:ext cx="7097085" cy="569321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9979A-74BE-4B26-ACEE-A92D03A7511F}"/>
              </a:ext>
            </a:extLst>
          </p:cNvPr>
          <p:cNvSpPr txBox="1"/>
          <p:nvPr/>
        </p:nvSpPr>
        <p:spPr>
          <a:xfrm>
            <a:off x="557400" y="1156179"/>
            <a:ext cx="70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공공 데이터 포털의 한국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COVID19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 결과와 코드 실행 결과 비교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F8ABED-1451-40B4-AE83-F6237817A161}"/>
              </a:ext>
            </a:extLst>
          </p:cNvPr>
          <p:cNvSpPr txBox="1"/>
          <p:nvPr/>
        </p:nvSpPr>
        <p:spPr>
          <a:xfrm>
            <a:off x="7506628" y="609265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815 </a:t>
            </a:r>
            <a:r>
              <a:rPr lang="ko-KR" alt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12AF21-B54A-44D5-8792-F986C12A8B86}"/>
              </a:ext>
            </a:extLst>
          </p:cNvPr>
          <p:cNvSpPr txBox="1"/>
          <p:nvPr/>
        </p:nvSpPr>
        <p:spPr>
          <a:xfrm>
            <a:off x="5640991" y="60926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이태원 클럽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8D01F9-E8A1-4E64-925D-49FEDC7E6512}"/>
              </a:ext>
            </a:extLst>
          </p:cNvPr>
          <p:cNvSpPr txBox="1"/>
          <p:nvPr/>
        </p:nvSpPr>
        <p:spPr>
          <a:xfrm>
            <a:off x="3642831" y="609265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신천지 집단감염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C5BBD6-8CBA-604A-B008-9B65F6D32EF5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2933B4-E2AE-B04E-911F-5A93D81C7AC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결과 및 논의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결과 분석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416E8-704D-534B-AABB-1A3DBB114F1D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0108" y="1855833"/>
            <a:ext cx="7112791" cy="40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0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C5BBD6-8CBA-604A-B008-9B65F6D32EF5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2933B4-E2AE-B04E-911F-5A93D81C7AC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결과 및 논의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결과 논의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416E8-704D-534B-AABB-1A3DBB114F1D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1096D2-C2D2-4046-BFCF-7D147B392A3E}"/>
              </a:ext>
            </a:extLst>
          </p:cNvPr>
          <p:cNvSpPr txBox="1"/>
          <p:nvPr/>
        </p:nvSpPr>
        <p:spPr>
          <a:xfrm>
            <a:off x="1877531" y="2196887"/>
            <a:ext cx="922079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시간에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값의 조정을 통해 실제 데이터와 유사한 그래프를 얻을 수 있었음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R0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전염병의 추세에 얼마나 영향력을 미치는 지 확인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코로나 진행상황에 대한 예측에 이용 가능함을 확인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세포자동자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시뮬레이션을 이용해 시각적인 표현이 가능하였음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en-US" altLang="ko-KR" sz="20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후에 현실과 더욱 유사한 모델을 적용하고 연구해 나아가면 </a:t>
            </a:r>
            <a:r>
              <a:rPr lang="ko-KR" altLang="en-US" sz="2000" dirty="0" err="1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세포자동자</a:t>
            </a:r>
            <a:r>
              <a:rPr lang="ko-KR" altLang="en-US" sz="20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시스템이 전염병</a:t>
            </a:r>
            <a:endParaRPr lang="en-US" altLang="ko-KR" sz="2000" dirty="0">
              <a:solidFill>
                <a:srgbClr val="5B9BD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ko-KR" altLang="en-US" sz="20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연구에 큰 도움이 될 수 있음을 기대 </a:t>
            </a:r>
            <a:endParaRPr lang="en-US" altLang="ko-KR" sz="2000" dirty="0">
              <a:solidFill>
                <a:srgbClr val="5B9BD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42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A8FC77-5762-4653-8B2C-D2ECF2BA0028}"/>
              </a:ext>
            </a:extLst>
          </p:cNvPr>
          <p:cNvSpPr/>
          <p:nvPr/>
        </p:nvSpPr>
        <p:spPr>
          <a:xfrm>
            <a:off x="1247163" y="1701651"/>
            <a:ext cx="9697673" cy="4232774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백신 도입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9150C-B08D-6A48-9902-4C4D61D3BF8B}"/>
              </a:ext>
            </a:extLst>
          </p:cNvPr>
          <p:cNvSpPr/>
          <p:nvPr/>
        </p:nvSpPr>
        <p:spPr>
          <a:xfrm>
            <a:off x="2624666" y="2878667"/>
            <a:ext cx="801511" cy="74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18566-54AF-D64C-81F4-65DA38253278}"/>
              </a:ext>
            </a:extLst>
          </p:cNvPr>
          <p:cNvSpPr txBox="1"/>
          <p:nvPr/>
        </p:nvSpPr>
        <p:spPr>
          <a:xfrm>
            <a:off x="1456763" y="3791388"/>
            <a:ext cx="3137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백신 </a:t>
            </a:r>
            <a:r>
              <a:rPr lang="ko-KR" altLang="en-US" sz="2000" dirty="0" err="1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투여자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시뮬레이션 상에서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151559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흰색으로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401D1-E502-2148-8F93-A38F105FF054}"/>
              </a:ext>
            </a:extLst>
          </p:cNvPr>
          <p:cNvSpPr txBox="1"/>
          <p:nvPr/>
        </p:nvSpPr>
        <p:spPr>
          <a:xfrm>
            <a:off x="4527341" y="3146646"/>
            <a:ext cx="31373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랜덤 투여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격자 형태 투여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일정 간격 줄 형태 투여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감염자 이웃 확률적 투여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151559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네 가지 경우 비교</a:t>
            </a:r>
            <a:endParaRPr lang="en-US" altLang="ko-KR" sz="2000" dirty="0">
              <a:solidFill>
                <a:srgbClr val="151559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B5972-C39C-3245-899C-7F5D604AD46B}"/>
              </a:ext>
            </a:extLst>
          </p:cNvPr>
          <p:cNvSpPr txBox="1"/>
          <p:nvPr/>
        </p:nvSpPr>
        <p:spPr>
          <a:xfrm>
            <a:off x="6985447" y="3175835"/>
            <a:ext cx="3927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감염자 이웃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확률적 투여 제외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세 가지 경우 모두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백신 </a:t>
            </a:r>
            <a:r>
              <a:rPr lang="ko-KR" altLang="en-US" sz="2000" dirty="0" err="1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투여자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ctr"/>
            <a:r>
              <a:rPr lang="en-US" altLang="ko-KR" sz="2000" dirty="0">
                <a:solidFill>
                  <a:srgbClr val="151559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2000</a:t>
            </a:r>
            <a:r>
              <a:rPr lang="ko-KR" altLang="en-US" sz="2000" dirty="0">
                <a:solidFill>
                  <a:srgbClr val="151559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명</a:t>
            </a:r>
            <a:r>
              <a:rPr lang="ko-KR" altLang="en-US" sz="200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으로 설정</a:t>
            </a:r>
            <a:endParaRPr lang="en-US" altLang="ko-KR" sz="200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561669-2927-0B42-9519-B30529466EC6}"/>
              </a:ext>
            </a:extLst>
          </p:cNvPr>
          <p:cNvSpPr/>
          <p:nvPr/>
        </p:nvSpPr>
        <p:spPr>
          <a:xfrm>
            <a:off x="2808109" y="2463032"/>
            <a:ext cx="434623" cy="6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C4E76B-7E51-BB4C-8CA1-B88CD1E4DF8C}"/>
              </a:ext>
            </a:extLst>
          </p:cNvPr>
          <p:cNvSpPr/>
          <p:nvPr/>
        </p:nvSpPr>
        <p:spPr>
          <a:xfrm>
            <a:off x="5878687" y="2431219"/>
            <a:ext cx="434623" cy="6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3045AA-5C1E-7B4A-BFAA-3D4AC4B22FBA}"/>
              </a:ext>
            </a:extLst>
          </p:cNvPr>
          <p:cNvSpPr/>
          <p:nvPr/>
        </p:nvSpPr>
        <p:spPr>
          <a:xfrm>
            <a:off x="8731953" y="2463032"/>
            <a:ext cx="434623" cy="67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93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랜덤으로 백신 투여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random.mov" descr="random.mov">
            <a:hlinkClick r:id="" action="ppaction://media"/>
            <a:extLst>
              <a:ext uri="{FF2B5EF4-FFF2-40B4-BE49-F238E27FC236}">
                <a16:creationId xmlns:a16="http://schemas.microsoft.com/office/drawing/2014/main" id="{CCF19C58-3F84-8441-AEE2-87837EADC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981" y="1668782"/>
            <a:ext cx="4407606" cy="4517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83D6C3-FA8D-9B42-8564-FB3246D98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79" y="2572799"/>
            <a:ext cx="5577321" cy="2579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1E1B7-4F77-DD46-B850-3392BC8F406D}"/>
                  </a:ext>
                </a:extLst>
              </p:cNvPr>
              <p:cNvSpPr txBox="1"/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시뮬레이션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1E1B7-4F77-DD46-B850-3392BC8F4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72DB3-E240-084E-A550-AAA92B00EC31}"/>
                  </a:ext>
                </a:extLst>
              </p:cNvPr>
              <p:cNvSpPr txBox="1"/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그래프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272DB3-E240-084E-A550-AAA92B00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0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2650403" cy="830997"/>
            <a:chOff x="3819245" y="188165"/>
            <a:chExt cx="265040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186654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격자형태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백신 투여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rid.mov" descr="grid.mov">
            <a:hlinkClick r:id="" action="ppaction://media"/>
            <a:extLst>
              <a:ext uri="{FF2B5EF4-FFF2-40B4-BE49-F238E27FC236}">
                <a16:creationId xmlns:a16="http://schemas.microsoft.com/office/drawing/2014/main" id="{8C424999-23AE-4440-AF08-7624229B1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058" y="1668782"/>
            <a:ext cx="4403529" cy="4513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1B7259-EC14-2949-8FA6-3A2465D2B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7315"/>
            <a:ext cx="5414423" cy="2233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3BE785-53FC-9442-A72B-21413807D8B7}"/>
                  </a:ext>
                </a:extLst>
              </p:cNvPr>
              <p:cNvSpPr txBox="1"/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시뮬레이션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3BE785-53FC-9442-A72B-2141380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F01356-AA2F-0F40-AEEF-D62EF0200FAF}"/>
                  </a:ext>
                </a:extLst>
              </p:cNvPr>
              <p:cNvSpPr txBox="1"/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그래프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F01356-AA2F-0F40-AEEF-D62EF020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1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2320540" cy="830997"/>
            <a:chOff x="3819245" y="188165"/>
            <a:chExt cx="232054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15366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간격 줄 백신 투여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column.mov" descr="column.mov">
            <a:hlinkClick r:id="" action="ppaction://media"/>
            <a:extLst>
              <a:ext uri="{FF2B5EF4-FFF2-40B4-BE49-F238E27FC236}">
                <a16:creationId xmlns:a16="http://schemas.microsoft.com/office/drawing/2014/main" id="{E5A4136A-7E5A-5847-B2B5-1B6177BE9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980" y="1668782"/>
            <a:ext cx="4407607" cy="4517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4BC257-783F-B741-9AE2-427EBAD6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11" y="2885740"/>
            <a:ext cx="5555968" cy="2083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시뮬레이션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74B69-F50C-DC4E-B57A-70C84B165C8A}"/>
                  </a:ext>
                </a:extLst>
              </p:cNvPr>
              <p:cNvSpPr txBox="1"/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그래프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74B69-F50C-DC4E-B57A-70C84B16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9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2884437" cy="830997"/>
            <a:chOff x="3819245" y="188165"/>
            <a:chExt cx="288443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21005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감염자 이웃 확률적 투여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시뮬레이션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308" y="1264492"/>
                <a:ext cx="7444184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74B69-F50C-DC4E-B57A-70C84B165C8A}"/>
                  </a:ext>
                </a:extLst>
              </p:cNvPr>
              <p:cNvSpPr txBox="1"/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그래프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74B69-F50C-DC4E-B57A-70C84B16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73" y="1273643"/>
                <a:ext cx="7444184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화면 기록 2020-12-08 오후 9.58.19.mov" descr="화면 기록 2020-12-08 오후 9.58.19.mov">
            <a:hlinkClick r:id="" action="ppaction://media"/>
            <a:extLst>
              <a:ext uri="{FF2B5EF4-FFF2-40B4-BE49-F238E27FC236}">
                <a16:creationId xmlns:a16="http://schemas.microsoft.com/office/drawing/2014/main" id="{111A1F1D-F9CE-C040-A4AE-398ACF538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1979" y="1682904"/>
            <a:ext cx="4407608" cy="45174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1534BB-C104-2F4E-BDCD-4639274AA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1370"/>
            <a:ext cx="5530284" cy="25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845EDC-5B2B-42DB-BD2C-A33C5A8EEAFF}"/>
              </a:ext>
            </a:extLst>
          </p:cNvPr>
          <p:cNvGrpSpPr/>
          <p:nvPr/>
        </p:nvGrpSpPr>
        <p:grpSpPr>
          <a:xfrm>
            <a:off x="4935730" y="192345"/>
            <a:ext cx="3601601" cy="830997"/>
            <a:chOff x="3819245" y="188165"/>
            <a:chExt cx="360160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BA9626-5BCF-4DF1-BE8E-54AFE6F5F956}"/>
                </a:ext>
              </a:extLst>
            </p:cNvPr>
            <p:cNvSpPr/>
            <p:nvPr/>
          </p:nvSpPr>
          <p:spPr>
            <a:xfrm>
              <a:off x="4603102" y="271010"/>
              <a:ext cx="28177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추가연구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백신 투여 결론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BCCB43-4CB1-4633-8DB2-1D164148DFCB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D06E2A-39EF-4E39-8D09-AE578811E59A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83D6C3-FA8D-9B42-8564-FB3246D98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451618" y="1099038"/>
            <a:ext cx="5502836" cy="2447186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1B7259-EC14-2949-8FA6-3A2465D2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522" y="1423071"/>
            <a:ext cx="5675460" cy="2123153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4BC257-783F-B741-9AE2-427EBAD67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8" y="4100834"/>
            <a:ext cx="5539208" cy="2077203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05E7CB-2335-4913-AAB4-C89F2F185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8717"/>
            <a:ext cx="5725982" cy="26393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2873771" y="3479381"/>
                <a:ext cx="6949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랜</m:t>
                    </m:r>
                  </m:oMath>
                </a14:m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덤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71" y="3479381"/>
                <a:ext cx="694902" cy="400110"/>
              </a:xfrm>
              <a:prstGeom prst="rect">
                <a:avLst/>
              </a:prstGeom>
              <a:blipFill>
                <a:blip r:embed="rId6"/>
                <a:stretch>
                  <a:fillRect l="-3509" t="-6154" b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8537331" y="3462983"/>
                <a:ext cx="12323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격</m:t>
                    </m:r>
                  </m:oMath>
                </a14:m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자 형태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31" y="3462983"/>
                <a:ext cx="1232381" cy="400110"/>
              </a:xfrm>
              <a:prstGeom prst="rect">
                <a:avLst/>
              </a:prstGeom>
              <a:blipFill>
                <a:blip r:embed="rId7"/>
                <a:stretch>
                  <a:fillRect l="-1970" t="-4545" b="-28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8415573" y="6145744"/>
                <a:ext cx="1475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감</m:t>
                    </m:r>
                  </m:oMath>
                </a14:m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염자 이웃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573" y="6145744"/>
                <a:ext cx="1475896" cy="400110"/>
              </a:xfrm>
              <a:prstGeom prst="rect">
                <a:avLst/>
              </a:prstGeom>
              <a:blipFill>
                <a:blip r:embed="rId8"/>
                <a:stretch>
                  <a:fillRect l="-2066" t="-4545" b="-28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/>
              <p:nvPr/>
            </p:nvSpPr>
            <p:spPr>
              <a:xfrm>
                <a:off x="2757966" y="6145744"/>
                <a:ext cx="9265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줄</m:t>
                    </m:r>
                  </m:oMath>
                </a14:m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 간격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21F26C-E2D1-6041-869A-A6E4FE4D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66" y="6145744"/>
                <a:ext cx="926511" cy="400110"/>
              </a:xfrm>
              <a:prstGeom prst="rect">
                <a:avLst/>
              </a:prstGeom>
              <a:blipFill>
                <a:blip r:embed="rId9"/>
                <a:stretch>
                  <a:fillRect l="-2632" t="-4545" r="-7237" b="-28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302AEE0-DC06-400D-84E5-0527C5518B8A}"/>
              </a:ext>
            </a:extLst>
          </p:cNvPr>
          <p:cNvSpPr txBox="1"/>
          <p:nvPr/>
        </p:nvSpPr>
        <p:spPr>
          <a:xfrm>
            <a:off x="6892406" y="1305008"/>
            <a:ext cx="2524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백신 </a:t>
            </a:r>
            <a:r>
              <a:rPr lang="ko-KR" altLang="en-US" sz="1500" dirty="0" err="1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투여자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천명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2AEE0-DC06-400D-84E5-0527C5518B8A}"/>
              </a:ext>
            </a:extLst>
          </p:cNvPr>
          <p:cNvSpPr txBox="1"/>
          <p:nvPr/>
        </p:nvSpPr>
        <p:spPr>
          <a:xfrm>
            <a:off x="1216946" y="1305008"/>
            <a:ext cx="2524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백신 </a:t>
            </a:r>
            <a:r>
              <a:rPr lang="ko-KR" altLang="en-US" sz="1500" dirty="0" err="1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투여자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천명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02AEE0-DC06-400D-84E5-0527C5518B8A}"/>
              </a:ext>
            </a:extLst>
          </p:cNvPr>
          <p:cNvSpPr txBox="1"/>
          <p:nvPr/>
        </p:nvSpPr>
        <p:spPr>
          <a:xfrm>
            <a:off x="1216945" y="3987080"/>
            <a:ext cx="2524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백신 </a:t>
            </a:r>
            <a:r>
              <a:rPr lang="ko-KR" altLang="en-US" sz="1500" dirty="0" err="1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투여자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천명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02AEE0-DC06-400D-84E5-0527C5518B8A}"/>
              </a:ext>
            </a:extLst>
          </p:cNvPr>
          <p:cNvSpPr txBox="1"/>
          <p:nvPr/>
        </p:nvSpPr>
        <p:spPr>
          <a:xfrm>
            <a:off x="6892405" y="3899577"/>
            <a:ext cx="2524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백신 </a:t>
            </a:r>
            <a:r>
              <a:rPr lang="ko-KR" altLang="en-US" sz="1500" dirty="0" err="1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투여자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천 </a:t>
            </a:r>
            <a:r>
              <a:rPr lang="en-US" altLang="ko-KR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500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75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969286" y="188165"/>
            <a:ext cx="2253428" cy="830997"/>
            <a:chOff x="3819245" y="188165"/>
            <a:chExt cx="225342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1" y="339530"/>
              <a:ext cx="1531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 및 목적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17B7D99-44EA-FF47-8C90-565F407B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52" y="1170527"/>
            <a:ext cx="6388295" cy="54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49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2" y="2523971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969286" y="188165"/>
            <a:ext cx="2253428" cy="830997"/>
            <a:chOff x="3819245" y="188165"/>
            <a:chExt cx="2253428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1" y="339530"/>
              <a:ext cx="1531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 및 목적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9A5467-3E2E-43FC-9DCC-20C1A7EE22C2}"/>
              </a:ext>
            </a:extLst>
          </p:cNvPr>
          <p:cNvGrpSpPr/>
          <p:nvPr/>
        </p:nvGrpSpPr>
        <p:grpSpPr>
          <a:xfrm>
            <a:off x="750648" y="2092036"/>
            <a:ext cx="10973420" cy="3764802"/>
            <a:chOff x="2192615" y="2425626"/>
            <a:chExt cx="5062313" cy="206448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81EBDDA-E12F-4263-B356-53EA22A734F3}"/>
                </a:ext>
              </a:extLst>
            </p:cNvPr>
            <p:cNvSpPr/>
            <p:nvPr/>
          </p:nvSpPr>
          <p:spPr>
            <a:xfrm>
              <a:off x="2329465" y="2547257"/>
              <a:ext cx="2231372" cy="194285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02F588-0175-435D-A793-E4BCAC04F581}"/>
                </a:ext>
              </a:extLst>
            </p:cNvPr>
            <p:cNvSpPr/>
            <p:nvPr/>
          </p:nvSpPr>
          <p:spPr>
            <a:xfrm>
              <a:off x="2192615" y="2425626"/>
              <a:ext cx="2257412" cy="1942852"/>
            </a:xfrm>
            <a:prstGeom prst="rect">
              <a:avLst/>
            </a:prstGeom>
            <a:solidFill>
              <a:schemeClr val="accent5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6E8EF2-0AAC-44F0-B037-0143ACF61791}"/>
                </a:ext>
              </a:extLst>
            </p:cNvPr>
            <p:cNvSpPr txBox="1"/>
            <p:nvPr/>
          </p:nvSpPr>
          <p:spPr>
            <a:xfrm>
              <a:off x="2891687" y="2629871"/>
              <a:ext cx="881104" cy="253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세포자동자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855D4-52F8-4EBD-8776-1915254DBB3C}"/>
                </a:ext>
              </a:extLst>
            </p:cNvPr>
            <p:cNvSpPr txBox="1"/>
            <p:nvPr/>
          </p:nvSpPr>
          <p:spPr>
            <a:xfrm>
              <a:off x="2543833" y="2884619"/>
              <a:ext cx="1576812" cy="253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4DAE03-F9A7-43A3-8F37-56ADBFC96E37}"/>
                </a:ext>
              </a:extLst>
            </p:cNvPr>
            <p:cNvSpPr/>
            <p:nvPr/>
          </p:nvSpPr>
          <p:spPr>
            <a:xfrm>
              <a:off x="4997516" y="2547257"/>
              <a:ext cx="2257412" cy="194285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2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50803CF-7ED8-452C-90BE-AB0885360D46}"/>
                </a:ext>
              </a:extLst>
            </p:cNvPr>
            <p:cNvSpPr/>
            <p:nvPr/>
          </p:nvSpPr>
          <p:spPr>
            <a:xfrm>
              <a:off x="4860666" y="2425627"/>
              <a:ext cx="2257412" cy="1942852"/>
            </a:xfrm>
            <a:prstGeom prst="rect">
              <a:avLst/>
            </a:prstGeom>
            <a:solidFill>
              <a:schemeClr val="accent5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A8D407-02E4-42A8-8085-44DE7D6C83AE}"/>
                </a:ext>
              </a:extLst>
            </p:cNvPr>
            <p:cNvSpPr txBox="1"/>
            <p:nvPr/>
          </p:nvSpPr>
          <p:spPr>
            <a:xfrm>
              <a:off x="4926958" y="2622051"/>
              <a:ext cx="2154505" cy="253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세포자동자를 이용한 </a:t>
              </a:r>
              <a:r>
                <a:rPr lang="en-US" altLang="ko-KR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COVID19 </a:t>
              </a: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  <a:endPara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82F8B4-05FD-49BF-8CB8-9520C49FB7E0}"/>
                </a:ext>
              </a:extLst>
            </p:cNvPr>
            <p:cNvSpPr txBox="1"/>
            <p:nvPr/>
          </p:nvSpPr>
          <p:spPr>
            <a:xfrm>
              <a:off x="5182415" y="2888912"/>
              <a:ext cx="1592105" cy="253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27398D-F643-49EA-B027-9C3352D322A5}"/>
              </a:ext>
            </a:extLst>
          </p:cNvPr>
          <p:cNvSpPr txBox="1"/>
          <p:nvPr/>
        </p:nvSpPr>
        <p:spPr>
          <a:xfrm>
            <a:off x="7125229" y="3519800"/>
            <a:ext cx="377539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SEIRS COVID19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모형을 분석하여</a:t>
            </a: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실제와 유사한 결과를 도출하고</a:t>
            </a: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최소한의 백신 투여로 전체 감염 막는 것이 목표</a:t>
            </a:r>
            <a:endParaRPr lang="en-US" altLang="ko-KR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D22089-ED72-4471-904F-6BB37A622D43}"/>
              </a:ext>
            </a:extLst>
          </p:cNvPr>
          <p:cNvGrpSpPr/>
          <p:nvPr/>
        </p:nvGrpSpPr>
        <p:grpSpPr>
          <a:xfrm>
            <a:off x="1029087" y="3305814"/>
            <a:ext cx="4336444" cy="1830062"/>
            <a:chOff x="1071423" y="3303944"/>
            <a:chExt cx="4336444" cy="183006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9411A1-DB82-4206-AC07-124B742035BA}"/>
                </a:ext>
              </a:extLst>
            </p:cNvPr>
            <p:cNvGrpSpPr/>
            <p:nvPr/>
          </p:nvGrpSpPr>
          <p:grpSpPr>
            <a:xfrm>
              <a:off x="1071423" y="3842857"/>
              <a:ext cx="4336444" cy="1291149"/>
              <a:chOff x="797921" y="3258829"/>
              <a:chExt cx="4336444" cy="129114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23DFC9-D6C3-4290-97A0-34D22E412E12}"/>
                  </a:ext>
                </a:extLst>
              </p:cNvPr>
              <p:cNvSpPr txBox="1"/>
              <p:nvPr/>
            </p:nvSpPr>
            <p:spPr>
              <a:xfrm>
                <a:off x="797921" y="3258829"/>
                <a:ext cx="4336444" cy="75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수학적으로 표시하기 어려운 복잡계에서의 현상 해석과</a:t>
                </a:r>
                <a:endParaRPr lang="en-US" altLang="ko-KR" sz="15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물리적인 모델링에 이용할 수 있음</a:t>
                </a:r>
                <a:endParaRPr lang="en-US" altLang="ko-KR" sz="15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2274BE-C329-42C9-BA3E-B1B091295F31}"/>
                  </a:ext>
                </a:extLst>
              </p:cNvPr>
              <p:cNvSpPr txBox="1"/>
              <p:nvPr/>
            </p:nvSpPr>
            <p:spPr>
              <a:xfrm>
                <a:off x="1143021" y="4140250"/>
                <a:ext cx="3608680" cy="409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질병의 확률적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공간적 분석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및</a:t>
                </a:r>
                <a:r>
                  <a:rPr lang="en-US" altLang="ko-KR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예측이 가능함</a:t>
                </a:r>
                <a:endParaRPr lang="en-US" altLang="ko-KR" sz="15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E90AC-3BE4-4DEA-9B1B-2FA20FC069FE}"/>
                </a:ext>
              </a:extLst>
            </p:cNvPr>
            <p:cNvSpPr txBox="1"/>
            <p:nvPr/>
          </p:nvSpPr>
          <p:spPr>
            <a:xfrm>
              <a:off x="1772737" y="3303944"/>
              <a:ext cx="2933816" cy="409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자연현상과 유사한 운동 양상을 보임</a:t>
              </a:r>
              <a:endPara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20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64838" y="1268983"/>
            <a:ext cx="429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Cellular Automata (</a:t>
            </a:r>
            <a:r>
              <a:rPr lang="ko-KR" altLang="en-US" sz="2400" b="1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세포자동자</a:t>
            </a:r>
            <a:r>
              <a:rPr lang="en-US" altLang="ko-KR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b="1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1C702-7368-40E4-88EE-6BE511288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1" y="1980473"/>
            <a:ext cx="4080392" cy="4080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4978" y="2995823"/>
            <a:ext cx="647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임의로 설정된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0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  <a:r>
              <a:rPr lang="en-US" altLang="ko-KR" sz="20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의해 상태가 변화되도록 만든 </a:t>
            </a:r>
            <a:r>
              <a:rPr lang="ko-KR" altLang="en-US" sz="2000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자동장치</a:t>
            </a:r>
            <a:endParaRPr lang="ko-KR" altLang="en-US" sz="2000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4978" y="2382438"/>
            <a:ext cx="6279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계산 가능성 이론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수학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물리학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복잡계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수리생물학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354978" y="3967174"/>
            <a:ext cx="5770731" cy="1546102"/>
            <a:chOff x="5465836" y="3996070"/>
            <a:chExt cx="5770731" cy="1546102"/>
          </a:xfrm>
        </p:grpSpPr>
        <p:sp>
          <p:nvSpPr>
            <p:cNvPr id="11" name="TextBox 10"/>
            <p:cNvSpPr txBox="1"/>
            <p:nvPr/>
          </p:nvSpPr>
          <p:spPr>
            <a:xfrm>
              <a:off x="5644415" y="4522901"/>
              <a:ext cx="5413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각 세포의 이웃들의 상태에 따라 </a:t>
              </a:r>
              <a:endPara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세포의 </a:t>
              </a:r>
              <a:r>
                <a:rPr lang="ko-KR" altLang="en-US" sz="20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새로운 상태를 지정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하는 수학적인 함수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65836" y="4211513"/>
              <a:ext cx="5770731" cy="1330659"/>
            </a:xfrm>
            <a:prstGeom prst="roundRect">
              <a:avLst/>
            </a:prstGeom>
            <a:noFill/>
            <a:ln w="1905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794131" y="3996070"/>
              <a:ext cx="958362" cy="430887"/>
              <a:chOff x="6163408" y="3991644"/>
              <a:chExt cx="958362" cy="430887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6163408" y="4018085"/>
                <a:ext cx="958362" cy="4044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45446" y="3991644"/>
                <a:ext cx="7942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b="1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규칙</a:t>
                </a:r>
              </a:p>
            </p:txBody>
          </p:sp>
        </p:grpSp>
      </p:grpSp>
      <p:grpSp>
        <p:nvGrpSpPr>
          <p:cNvPr id="26" name="Group 36">
            <a:extLst>
              <a:ext uri="{FF2B5EF4-FFF2-40B4-BE49-F238E27FC236}">
                <a16:creationId xmlns:a16="http://schemas.microsoft.com/office/drawing/2014/main" id="{C32615D8-6716-4A09-A298-77B71200E4DE}"/>
              </a:ext>
            </a:extLst>
          </p:cNvPr>
          <p:cNvGrpSpPr/>
          <p:nvPr/>
        </p:nvGrpSpPr>
        <p:grpSpPr>
          <a:xfrm>
            <a:off x="715661" y="1361407"/>
            <a:ext cx="277575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27" name="Oval 37">
              <a:extLst>
                <a:ext uri="{FF2B5EF4-FFF2-40B4-BE49-F238E27FC236}">
                  <a16:creationId xmlns:a16="http://schemas.microsoft.com/office/drawing/2014/main" id="{5AA81A36-C26B-4FA4-92BC-67EBF81A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50B1F862-CF65-4EFE-A3A0-7C16A552C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sp>
        <p:nvSpPr>
          <p:cNvPr id="30" name="Freeform 40">
            <a:extLst>
              <a:ext uri="{FF2B5EF4-FFF2-40B4-BE49-F238E27FC236}">
                <a16:creationId xmlns:a16="http://schemas.microsoft.com/office/drawing/2014/main" id="{EE95A8F8-31B7-4FD0-8963-1F52A25E9903}"/>
              </a:ext>
            </a:extLst>
          </p:cNvPr>
          <p:cNvSpPr>
            <a:spLocks/>
          </p:cNvSpPr>
          <p:nvPr/>
        </p:nvSpPr>
        <p:spPr bwMode="auto">
          <a:xfrm>
            <a:off x="7370767" y="3677711"/>
            <a:ext cx="288418" cy="291321"/>
          </a:xfrm>
          <a:custGeom>
            <a:avLst/>
            <a:gdLst>
              <a:gd name="T0" fmla="*/ 181 w 204"/>
              <a:gd name="T1" fmla="*/ 0 h 206"/>
              <a:gd name="T2" fmla="*/ 0 w 204"/>
              <a:gd name="T3" fmla="*/ 184 h 206"/>
              <a:gd name="T4" fmla="*/ 204 w 204"/>
              <a:gd name="T5" fmla="*/ 206 h 206"/>
              <a:gd name="T6" fmla="*/ 181 w 204"/>
              <a:gd name="T7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" h="206">
                <a:moveTo>
                  <a:pt x="181" y="0"/>
                </a:moveTo>
                <a:lnTo>
                  <a:pt x="0" y="184"/>
                </a:lnTo>
                <a:lnTo>
                  <a:pt x="204" y="206"/>
                </a:lnTo>
                <a:lnTo>
                  <a:pt x="18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id-ID" sz="9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7A98CB-B06D-4984-A52A-5C164574AF6F}"/>
              </a:ext>
            </a:extLst>
          </p:cNvPr>
          <p:cNvGrpSpPr/>
          <p:nvPr/>
        </p:nvGrpSpPr>
        <p:grpSpPr>
          <a:xfrm>
            <a:off x="5032202" y="188165"/>
            <a:ext cx="2127596" cy="830997"/>
            <a:chOff x="3819245" y="188165"/>
            <a:chExt cx="2041874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D34781-0465-4C82-988A-717CB3DF4C98}"/>
                </a:ext>
              </a:extLst>
            </p:cNvPr>
            <p:cNvSpPr/>
            <p:nvPr/>
          </p:nvSpPr>
          <p:spPr>
            <a:xfrm>
              <a:off x="4628270" y="338122"/>
              <a:ext cx="1232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이론적 배경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C57B3E-978C-4EE6-BDF2-43AC81492F83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2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838" y="1268983"/>
            <a:ext cx="216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SEIRS </a:t>
            </a:r>
            <a:r>
              <a:rPr lang="ko-KR" altLang="en-US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</a:t>
            </a:r>
          </a:p>
        </p:txBody>
      </p:sp>
      <p:grpSp>
        <p:nvGrpSpPr>
          <p:cNvPr id="9" name="Group 36">
            <a:extLst>
              <a:ext uri="{FF2B5EF4-FFF2-40B4-BE49-F238E27FC236}">
                <a16:creationId xmlns:a16="http://schemas.microsoft.com/office/drawing/2014/main" id="{C32615D8-6716-4A09-A298-77B71200E4DE}"/>
              </a:ext>
            </a:extLst>
          </p:cNvPr>
          <p:cNvGrpSpPr/>
          <p:nvPr/>
        </p:nvGrpSpPr>
        <p:grpSpPr>
          <a:xfrm>
            <a:off x="715661" y="1361407"/>
            <a:ext cx="277575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0" name="Oval 37">
              <a:extLst>
                <a:ext uri="{FF2B5EF4-FFF2-40B4-BE49-F238E27FC236}">
                  <a16:creationId xmlns:a16="http://schemas.microsoft.com/office/drawing/2014/main" id="{5AA81A36-C26B-4FA4-92BC-67EBF81A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50B1F862-CF65-4EFE-A3A0-7C16A552C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8169" y="1890094"/>
            <a:ext cx="607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전염병의 확산을 설명하기 위한 수학적 모델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395CDB-FBA2-45A8-BAFD-911EA92E7037}"/>
              </a:ext>
            </a:extLst>
          </p:cNvPr>
          <p:cNvGrpSpPr/>
          <p:nvPr/>
        </p:nvGrpSpPr>
        <p:grpSpPr>
          <a:xfrm>
            <a:off x="921636" y="2536925"/>
            <a:ext cx="10138546" cy="2880356"/>
            <a:chOff x="921636" y="2536925"/>
            <a:chExt cx="10138546" cy="2880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5914290" y="2536925"/>
                  <a:ext cx="32989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28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290" y="2536925"/>
                  <a:ext cx="329899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9259" r="-92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/>
            <p:cNvGrpSpPr/>
            <p:nvPr/>
          </p:nvGrpSpPr>
          <p:grpSpPr>
            <a:xfrm>
              <a:off x="1131817" y="3587535"/>
              <a:ext cx="1895652" cy="1310668"/>
              <a:chOff x="1401463" y="2584324"/>
              <a:chExt cx="1895652" cy="1310668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1401463" y="2584324"/>
                <a:ext cx="1895652" cy="1310668"/>
              </a:xfrm>
              <a:prstGeom prst="roundRect">
                <a:avLst/>
              </a:prstGeom>
              <a:noFill/>
              <a:ln w="28575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563175" y="2675240"/>
                <a:ext cx="1572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</a:t>
                </a:r>
              </a:p>
              <a:p>
                <a:pPr algn="ctr"/>
                <a:r>
                  <a:rPr lang="en-US" altLang="ko-KR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Susceptible</a:t>
                </a:r>
              </a:p>
              <a:p>
                <a:pPr algn="ctr"/>
                <a:r>
                  <a:rPr lang="ko-KR" altLang="en-US" dirty="0" err="1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감염대상군</a:t>
                </a:r>
                <a:endPara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799827" y="3577598"/>
              <a:ext cx="1895652" cy="1310668"/>
              <a:chOff x="1401463" y="2584324"/>
              <a:chExt cx="1895652" cy="131066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401463" y="2584324"/>
                <a:ext cx="1895652" cy="1310668"/>
              </a:xfrm>
              <a:prstGeom prst="roundRect">
                <a:avLst/>
              </a:prstGeom>
              <a:noFill/>
              <a:ln w="28575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63175" y="2675240"/>
                <a:ext cx="1572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</a:t>
                </a:r>
              </a:p>
              <a:p>
                <a:pPr algn="ctr"/>
                <a:r>
                  <a:rPr lang="en-US" altLang="ko-KR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Exposed</a:t>
                </a:r>
              </a:p>
              <a:p>
                <a:pPr algn="ctr"/>
                <a:r>
                  <a:rPr lang="ko-KR" altLang="en-US" dirty="0" err="1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접촉군</a:t>
                </a:r>
                <a:endPara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475535" y="3577598"/>
              <a:ext cx="1895652" cy="1310668"/>
              <a:chOff x="1401463" y="2584324"/>
              <a:chExt cx="1895652" cy="1310668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1401463" y="2584324"/>
                <a:ext cx="1895652" cy="1310668"/>
              </a:xfrm>
              <a:prstGeom prst="roundRect">
                <a:avLst/>
              </a:prstGeom>
              <a:noFill/>
              <a:ln w="28575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563175" y="2675240"/>
                <a:ext cx="1572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</a:t>
                </a:r>
              </a:p>
              <a:p>
                <a:pPr algn="ctr"/>
                <a:r>
                  <a:rPr lang="en-US" altLang="ko-KR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Infectious</a:t>
                </a:r>
              </a:p>
              <a:p>
                <a:pPr algn="ctr"/>
                <a:r>
                  <a:rPr lang="ko-KR" altLang="en-US" dirty="0" err="1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감염군</a:t>
                </a:r>
                <a:endPara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164530" y="3577598"/>
              <a:ext cx="1895652" cy="1310668"/>
              <a:chOff x="1401463" y="2584324"/>
              <a:chExt cx="1895652" cy="1310668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401463" y="2584324"/>
                <a:ext cx="1895652" cy="1310668"/>
              </a:xfrm>
              <a:prstGeom prst="roundRect">
                <a:avLst/>
              </a:prstGeom>
              <a:noFill/>
              <a:ln w="28575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563175" y="2675240"/>
                <a:ext cx="157222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</a:t>
                </a:r>
              </a:p>
              <a:p>
                <a:pPr algn="ctr"/>
                <a:r>
                  <a:rPr lang="en-US" altLang="ko-KR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Recovered</a:t>
                </a:r>
              </a:p>
              <a:p>
                <a:pPr algn="ctr"/>
                <a:r>
                  <a:rPr lang="ko-KR" altLang="en-US" dirty="0" err="1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회복군</a:t>
                </a:r>
                <a:endParaRPr lang="ko-KR" alt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cxnSp>
          <p:nvCxnSpPr>
            <p:cNvPr id="18" name="직선 화살표 연결선 17"/>
            <p:cNvCxnSpPr>
              <a:stCxn id="4" idx="3"/>
              <a:endCxn id="20" idx="1"/>
            </p:cNvCxnSpPr>
            <p:nvPr/>
          </p:nvCxnSpPr>
          <p:spPr>
            <a:xfrm flipV="1">
              <a:off x="3027469" y="4232932"/>
              <a:ext cx="772358" cy="9937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703177" y="4237900"/>
              <a:ext cx="772358" cy="9937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8390728" y="4242868"/>
              <a:ext cx="772358" cy="9937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구부러진 연결선 33"/>
            <p:cNvCxnSpPr/>
            <p:nvPr/>
          </p:nvCxnSpPr>
          <p:spPr>
            <a:xfrm rot="16200000" flipH="1" flipV="1">
              <a:off x="6091031" y="-417437"/>
              <a:ext cx="9937" cy="8032713"/>
            </a:xfrm>
            <a:prstGeom prst="curvedConnector3">
              <a:avLst>
                <a:gd name="adj1" fmla="val -6282127"/>
              </a:avLst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314633" y="3790695"/>
                  <a:ext cx="33310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ko-KR" altLang="en-US" sz="28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633" y="3790695"/>
                  <a:ext cx="333105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3333" t="-7042" r="-31481" b="-253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644300" y="3790694"/>
                  <a:ext cx="30296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28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300" y="3790694"/>
                  <a:ext cx="302968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2000" r="-18000" b="-140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921636" y="5171060"/>
                  <a:ext cx="2634364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𝜎</m:t>
                      </m:r>
                      <m:r>
                        <a:rPr lang="en-US" altLang="ko-KR" sz="1600" b="0" i="0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,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r>
                    <a:rPr lang="ko-KR" altLang="en-US" sz="1600" dirty="0">
                      <a:solidFill>
                        <a:srgbClr val="595959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다른 상태로 이동 확률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36" y="5171060"/>
                  <a:ext cx="263436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3365" t="-20000" r="-3365" b="-50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B32781-D7F2-4854-8527-0ECD3F3889F0}"/>
              </a:ext>
            </a:extLst>
          </p:cNvPr>
          <p:cNvGrpSpPr/>
          <p:nvPr/>
        </p:nvGrpSpPr>
        <p:grpSpPr>
          <a:xfrm>
            <a:off x="5032202" y="188165"/>
            <a:ext cx="2127596" cy="830997"/>
            <a:chOff x="3819245" y="188165"/>
            <a:chExt cx="2041874" cy="83099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CE1B39-0823-4ACC-8D4A-80AB056A3BF0}"/>
                </a:ext>
              </a:extLst>
            </p:cNvPr>
            <p:cNvSpPr/>
            <p:nvPr/>
          </p:nvSpPr>
          <p:spPr>
            <a:xfrm>
              <a:off x="4628270" y="338122"/>
              <a:ext cx="1232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이론적 배경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2AE7E0-E122-4A95-8548-D9FAD7DF8F9F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6BA765-2F8E-D144-B222-7ED856545684}"/>
                  </a:ext>
                </a:extLst>
              </p:cNvPr>
              <p:cNvSpPr txBox="1"/>
              <p:nvPr/>
            </p:nvSpPr>
            <p:spPr>
              <a:xfrm>
                <a:off x="5936772" y="3737583"/>
                <a:ext cx="369075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32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6BA765-2F8E-D144-B222-7ED85654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772" y="3737583"/>
                <a:ext cx="369075" cy="492443"/>
              </a:xfrm>
              <a:prstGeom prst="rect">
                <a:avLst/>
              </a:prstGeom>
              <a:blipFill>
                <a:blip r:embed="rId7"/>
                <a:stretch>
                  <a:fillRect l="-10000" r="-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4DEEE7-AE89-1045-BC06-BFCD7D5B74EE}"/>
                  </a:ext>
                </a:extLst>
              </p:cNvPr>
              <p:cNvSpPr txBox="1"/>
              <p:nvPr/>
            </p:nvSpPr>
            <p:spPr>
              <a:xfrm>
                <a:off x="921636" y="5496430"/>
                <a:ext cx="263436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기초</m:t>
                      </m:r>
                      <m:r>
                        <a:rPr lang="ko-KR" altLang="en-US" sz="160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감</m:t>
                      </m:r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염</m:t>
                      </m:r>
                      <m:r>
                        <a:rPr lang="ko-KR" altLang="en-US" sz="160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재</m:t>
                      </m:r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생</m:t>
                      </m:r>
                      <m:r>
                        <a:rPr lang="ko-KR" altLang="en-US" sz="1600" i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산</m:t>
                      </m:r>
                      <m:r>
                        <a:rPr lang="ko-KR" altLang="en-US" sz="160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수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𝑅</m:t>
                      </m:r>
                      <m:r>
                        <a:rPr lang="en-US" altLang="ko-KR" sz="1600" b="0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0): 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감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염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된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환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자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1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명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이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감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염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전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파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기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간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동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안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감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염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시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키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는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사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람</m:t>
                      </m:r>
                      <m:r>
                        <a:rPr lang="ko-KR" altLang="en-US" sz="16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수</m:t>
                      </m:r>
                    </m:oMath>
                  </m:oMathPara>
                </a14:m>
                <a:endParaRPr lang="ko-KR" altLang="en-US" sz="16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4DEEE7-AE89-1045-BC06-BFCD7D5B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36" y="5496430"/>
                <a:ext cx="2634364" cy="246221"/>
              </a:xfrm>
              <a:prstGeom prst="rect">
                <a:avLst/>
              </a:prstGeom>
              <a:blipFill>
                <a:blip r:embed="rId8"/>
                <a:stretch>
                  <a:fillRect l="-3365" t="-9524" r="-147596" b="-28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4838" y="1268983"/>
            <a:ext cx="216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규칙</a:t>
            </a:r>
            <a:r>
              <a:rPr lang="en-US" altLang="ko-KR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상태</a:t>
            </a:r>
            <a:r>
              <a:rPr lang="en-US" altLang="ko-KR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이웃</a:t>
            </a:r>
          </a:p>
        </p:txBody>
      </p:sp>
      <p:grpSp>
        <p:nvGrpSpPr>
          <p:cNvPr id="9" name="Group 36">
            <a:extLst>
              <a:ext uri="{FF2B5EF4-FFF2-40B4-BE49-F238E27FC236}">
                <a16:creationId xmlns:a16="http://schemas.microsoft.com/office/drawing/2014/main" id="{C32615D8-6716-4A09-A298-77B71200E4DE}"/>
              </a:ext>
            </a:extLst>
          </p:cNvPr>
          <p:cNvGrpSpPr/>
          <p:nvPr/>
        </p:nvGrpSpPr>
        <p:grpSpPr>
          <a:xfrm>
            <a:off x="715661" y="1361407"/>
            <a:ext cx="277575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0" name="Oval 37">
              <a:extLst>
                <a:ext uri="{FF2B5EF4-FFF2-40B4-BE49-F238E27FC236}">
                  <a16:creationId xmlns:a16="http://schemas.microsoft.com/office/drawing/2014/main" id="{5AA81A36-C26B-4FA4-92BC-67EBF81A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50B1F862-CF65-4EFE-A3A0-7C16A552C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76472" y="2153473"/>
          <a:ext cx="12826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66">
                  <a:extLst>
                    <a:ext uri="{9D8B030D-6E8A-4147-A177-3AD203B41FA5}">
                      <a16:colId xmlns:a16="http://schemas.microsoft.com/office/drawing/2014/main" val="3218206814"/>
                    </a:ext>
                  </a:extLst>
                </a:gridCol>
                <a:gridCol w="427566">
                  <a:extLst>
                    <a:ext uri="{9D8B030D-6E8A-4147-A177-3AD203B41FA5}">
                      <a16:colId xmlns:a16="http://schemas.microsoft.com/office/drawing/2014/main" val="2802833451"/>
                    </a:ext>
                  </a:extLst>
                </a:gridCol>
                <a:gridCol w="427566">
                  <a:extLst>
                    <a:ext uri="{9D8B030D-6E8A-4147-A177-3AD203B41FA5}">
                      <a16:colId xmlns:a16="http://schemas.microsoft.com/office/drawing/2014/main" val="4222140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77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2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95907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827295" y="3315759"/>
            <a:ext cx="208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무어</a:t>
            </a:r>
            <a:r>
              <a:rPr lang="en-US" altLang="ko-KR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(Moore) </a:t>
            </a:r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이웃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18391" y="3086307"/>
            <a:ext cx="419099" cy="36246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0491" y="2153473"/>
            <a:ext cx="419099" cy="362467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885683" y="3086306"/>
            <a:ext cx="419099" cy="362467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885683" y="2158181"/>
            <a:ext cx="419099" cy="3624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009397" y="2153473"/>
            <a:ext cx="16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 </a:t>
            </a:r>
            <a:r>
              <a:rPr lang="ko-KR" altLang="en-US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감염대상군</a:t>
            </a:r>
            <a:endParaRPr lang="ko-KR" altLang="en-US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58515" y="3068310"/>
            <a:ext cx="16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</a:t>
            </a:r>
            <a:r>
              <a:rPr lang="ko-KR" altLang="en-US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감염군</a:t>
            </a:r>
            <a:endParaRPr lang="ko-KR" altLang="en-US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05588" y="2153473"/>
            <a:ext cx="16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 </a:t>
            </a:r>
            <a:r>
              <a:rPr lang="ko-KR" altLang="en-US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접촉군</a:t>
            </a:r>
            <a:endParaRPr lang="ko-KR" altLang="en-US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31082" y="3068105"/>
            <a:ext cx="16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 </a:t>
            </a:r>
            <a:r>
              <a:rPr lang="ko-KR" altLang="en-US" dirty="0" err="1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회복군</a:t>
            </a:r>
            <a:endParaRPr lang="ko-KR" altLang="en-US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122265" y="4771807"/>
            <a:ext cx="4573881" cy="364434"/>
            <a:chOff x="5811799" y="4923167"/>
            <a:chExt cx="4573881" cy="364434"/>
          </a:xfrm>
        </p:grpSpPr>
        <p:sp>
          <p:nvSpPr>
            <p:cNvPr id="29" name="직사각형 28"/>
            <p:cNvSpPr/>
            <p:nvPr/>
          </p:nvSpPr>
          <p:spPr>
            <a:xfrm>
              <a:off x="5811799" y="4925133"/>
              <a:ext cx="419099" cy="362467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96726" y="4925132"/>
              <a:ext cx="419099" cy="36246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581654" y="4925134"/>
              <a:ext cx="419099" cy="36246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966581" y="4923167"/>
              <a:ext cx="419099" cy="362467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V="1">
              <a:off x="6398569" y="5104400"/>
              <a:ext cx="600725" cy="1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V="1">
              <a:off x="7813257" y="5102433"/>
              <a:ext cx="600725" cy="1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9183304" y="5102433"/>
              <a:ext cx="600725" cy="1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구부러진 연결선 36"/>
            <p:cNvCxnSpPr>
              <a:stCxn id="32" idx="0"/>
              <a:endCxn id="29" idx="0"/>
            </p:cNvCxnSpPr>
            <p:nvPr/>
          </p:nvCxnSpPr>
          <p:spPr>
            <a:xfrm rot="16200000" flipH="1" flipV="1">
              <a:off x="8097757" y="2846759"/>
              <a:ext cx="1966" cy="4154782"/>
            </a:xfrm>
            <a:prstGeom prst="curvedConnector3">
              <a:avLst>
                <a:gd name="adj1" fmla="val -1475824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5176472" y="4400304"/>
          <a:ext cx="1282698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66">
                  <a:extLst>
                    <a:ext uri="{9D8B030D-6E8A-4147-A177-3AD203B41FA5}">
                      <a16:colId xmlns:a16="http://schemas.microsoft.com/office/drawing/2014/main" val="3218206814"/>
                    </a:ext>
                  </a:extLst>
                </a:gridCol>
                <a:gridCol w="427566">
                  <a:extLst>
                    <a:ext uri="{9D8B030D-6E8A-4147-A177-3AD203B41FA5}">
                      <a16:colId xmlns:a16="http://schemas.microsoft.com/office/drawing/2014/main" val="2802833451"/>
                    </a:ext>
                  </a:extLst>
                </a:gridCol>
                <a:gridCol w="427566">
                  <a:extLst>
                    <a:ext uri="{9D8B030D-6E8A-4147-A177-3AD203B41FA5}">
                      <a16:colId xmlns:a16="http://schemas.microsoft.com/office/drawing/2014/main" val="4222140174"/>
                    </a:ext>
                  </a:extLst>
                </a:gridCol>
              </a:tblGrid>
              <a:tr h="3310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77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42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59075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18596" y="5612356"/>
            <a:ext cx="147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감염자 발생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1007" y="5457970"/>
            <a:ext cx="254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세포의 상태 변환 규칙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31475-5AD0-D645-BE44-545237FB9F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8" y="1922112"/>
            <a:ext cx="3843333" cy="3934726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FA4BDD2-379E-9F42-98B5-CECBE3CFDADE}"/>
              </a:ext>
            </a:extLst>
          </p:cNvPr>
          <p:cNvGrpSpPr/>
          <p:nvPr/>
        </p:nvGrpSpPr>
        <p:grpSpPr>
          <a:xfrm>
            <a:off x="5032202" y="188165"/>
            <a:ext cx="2127596" cy="830997"/>
            <a:chOff x="3819245" y="188165"/>
            <a:chExt cx="2041874" cy="83099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70BBCE1-ECB6-C04B-A7F1-D1AC0F8C1922}"/>
                </a:ext>
              </a:extLst>
            </p:cNvPr>
            <p:cNvSpPr/>
            <p:nvPr/>
          </p:nvSpPr>
          <p:spPr>
            <a:xfrm>
              <a:off x="4628270" y="338122"/>
              <a:ext cx="1232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이론적 배경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386D3AD-CF80-9E44-B9E7-58BCB91470E4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54EE69-A54D-4623-8522-042F09636BF4}"/>
                  </a:ext>
                </a:extLst>
              </p:cNvPr>
              <p:cNvSpPr txBox="1"/>
              <p:nvPr/>
            </p:nvSpPr>
            <p:spPr>
              <a:xfrm>
                <a:off x="7839704" y="4964997"/>
                <a:ext cx="3331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8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54EE69-A54D-4623-8522-042F0963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04" y="4964997"/>
                <a:ext cx="333105" cy="430887"/>
              </a:xfrm>
              <a:prstGeom prst="rect">
                <a:avLst/>
              </a:prstGeom>
              <a:blipFill>
                <a:blip r:embed="rId3"/>
                <a:stretch>
                  <a:fillRect l="-32727" t="-5634" r="-29091" b="-25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999716-E159-424F-9ACD-5F8E710E9EFD}"/>
                  </a:ext>
                </a:extLst>
              </p:cNvPr>
              <p:cNvSpPr txBox="1"/>
              <p:nvPr/>
            </p:nvSpPr>
            <p:spPr>
              <a:xfrm>
                <a:off x="9265055" y="4894865"/>
                <a:ext cx="369075" cy="49244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m:t>𝜎</m:t>
                      </m:r>
                    </m:oMath>
                  </m:oMathPara>
                </a14:m>
                <a:endParaRPr lang="ko-KR" altLang="en-US" sz="32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999716-E159-424F-9ACD-5F8E710E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055" y="4894865"/>
                <a:ext cx="36907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9CA524-2D67-4FFD-9D21-5097E9FD8ADE}"/>
                  </a:ext>
                </a:extLst>
              </p:cNvPr>
              <p:cNvSpPr txBox="1"/>
              <p:nvPr/>
            </p:nvSpPr>
            <p:spPr>
              <a:xfrm>
                <a:off x="10656162" y="4932422"/>
                <a:ext cx="3029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8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9CA524-2D67-4FFD-9D21-5097E9FD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62" y="4932422"/>
                <a:ext cx="302968" cy="430887"/>
              </a:xfrm>
              <a:prstGeom prst="rect">
                <a:avLst/>
              </a:prstGeom>
              <a:blipFill>
                <a:blip r:embed="rId5"/>
                <a:stretch>
                  <a:fillRect l="-22000" r="-18000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DA04F2-293A-4C78-9371-DA958C9B453C}"/>
                  </a:ext>
                </a:extLst>
              </p:cNvPr>
              <p:cNvSpPr txBox="1"/>
              <p:nvPr/>
            </p:nvSpPr>
            <p:spPr>
              <a:xfrm>
                <a:off x="9304231" y="4078145"/>
                <a:ext cx="3298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28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DA04F2-293A-4C78-9371-DA958C9B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231" y="4078145"/>
                <a:ext cx="329899" cy="430887"/>
              </a:xfrm>
              <a:prstGeom prst="rect">
                <a:avLst/>
              </a:prstGeom>
              <a:blipFill>
                <a:blip r:embed="rId6"/>
                <a:stretch>
                  <a:fillRect l="-9259" r="-9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39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02AEE0-DC06-400D-84E5-0527C5518B8A}"/>
                  </a:ext>
                </a:extLst>
              </p:cNvPr>
              <p:cNvSpPr txBox="1"/>
              <p:nvPr/>
            </p:nvSpPr>
            <p:spPr>
              <a:xfrm>
                <a:off x="847930" y="1417954"/>
                <a:ext cx="9822112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ko-KR" altLang="en-US" sz="2400" dirty="0">
                    <a:solidFill>
                      <a:srgbClr val="5B9BD5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상태변환규칙</a:t>
                </a:r>
                <a:endParaRPr lang="en-US" altLang="ko-KR" sz="2400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새로 태어나거나 자연사 혹은 질병에 의해 죽는 사람은 없다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모든 사람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셀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은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8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명의 이웃에게 둘러싸여 있다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3. S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en-US" altLang="ko-KR" sz="14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Susceptible, </a:t>
                </a:r>
                <a:r>
                  <a:rPr lang="ko-KR" altLang="en-US" sz="14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감염 대상자</a:t>
                </a:r>
                <a:r>
                  <a:rPr lang="en-US" altLang="ko-KR" sz="1400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en-US" altLang="ko-KR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집단은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확률로 감염되어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</a:t>
                </a: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(Exposed, </a:t>
                </a:r>
                <a:r>
                  <a: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무증상 감염자</a:t>
                </a: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집단이 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4. E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확률로 증상이 발현되어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I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(Infected,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감염자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집단이 될 수 있다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5. I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집단은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확률로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집단을 감염시킬 수 있으며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는 기초감염재생산수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𝑅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에 의존한다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6. I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확률로 회복하여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(Recovered and Removed, 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회복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집단이 될 수 있다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7. R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확률로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집단으로 돌아와 순환하는 구조를 가진다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  <a:p>
                <a:pPr algn="just"/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just"/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8.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세포의 상태 변화는 각각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변화 확률에 의존하며 상태 변화 확률은 상황에 따라 바뀔 수 있다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02AEE0-DC06-400D-84E5-0527C551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0" y="1417954"/>
                <a:ext cx="9822112" cy="4893647"/>
              </a:xfrm>
              <a:prstGeom prst="rect">
                <a:avLst/>
              </a:prstGeom>
              <a:blipFill>
                <a:blip r:embed="rId2"/>
                <a:stretch>
                  <a:fillRect l="-931" t="-998" b="-13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4B967D69-2CFF-43D5-BFA0-C0AB04659299}"/>
              </a:ext>
            </a:extLst>
          </p:cNvPr>
          <p:cNvGrpSpPr/>
          <p:nvPr/>
        </p:nvGrpSpPr>
        <p:grpSpPr>
          <a:xfrm>
            <a:off x="5032202" y="188165"/>
            <a:ext cx="2127596" cy="830997"/>
            <a:chOff x="3819245" y="188165"/>
            <a:chExt cx="2041874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C8B14E-FE8B-40B3-801D-7F476D254838}"/>
                </a:ext>
              </a:extLst>
            </p:cNvPr>
            <p:cNvSpPr/>
            <p:nvPr/>
          </p:nvSpPr>
          <p:spPr>
            <a:xfrm>
              <a:off x="4628270" y="338122"/>
              <a:ext cx="1232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이론적 배경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C4B3D-5915-4A62-845A-5AD72B66FBC6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43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028395" y="186943"/>
            <a:ext cx="1869890" cy="830997"/>
            <a:chOff x="3819245" y="188165"/>
            <a:chExt cx="186989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89675" y="272109"/>
              <a:ext cx="10994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연구 활동</a:t>
              </a:r>
              <a:endParaRPr lang="en-US" altLang="ko-KR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코드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5B9BD5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5B9BD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49B314-7436-7E4D-8E52-83E72107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19" y="1293795"/>
            <a:ext cx="7167236" cy="5121910"/>
          </a:xfrm>
          <a:prstGeom prst="rect">
            <a:avLst/>
          </a:prstGeom>
        </p:spPr>
      </p:pic>
      <p:pic>
        <p:nvPicPr>
          <p:cNvPr id="7" name="그림 6" descr="모니터, 측정기, 화면, 시계이(가) 표시된 사진&#10;&#10;자동 생성된 설명">
            <a:extLst>
              <a:ext uri="{FF2B5EF4-FFF2-40B4-BE49-F238E27FC236}">
                <a16:creationId xmlns:a16="http://schemas.microsoft.com/office/drawing/2014/main" id="{FAB20230-0A6A-4441-BC6A-D7EC22B12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76" y="5397801"/>
            <a:ext cx="3045883" cy="10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2101</TotalTime>
  <Words>635</Words>
  <Application>Microsoft Macintosh PowerPoint</Application>
  <PresentationFormat>와이드스크린</PresentationFormat>
  <Paragraphs>201</Paragraphs>
  <Slides>30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Calibri</vt:lpstr>
      <vt:lpstr>Cambria Math</vt:lpstr>
      <vt:lpstr>Arial</vt:lpstr>
      <vt:lpstr>Calibri Light</vt:lpstr>
      <vt:lpstr>KoPubWorld돋움체 Bold</vt:lpstr>
      <vt:lpstr>KoPubWorldDotum Bold</vt:lpstr>
      <vt:lpstr>KoPubWorld돋움체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 가현</cp:lastModifiedBy>
  <cp:revision>182</cp:revision>
  <dcterms:created xsi:type="dcterms:W3CDTF">2020-01-03T14:16:53Z</dcterms:created>
  <dcterms:modified xsi:type="dcterms:W3CDTF">2020-12-12T12:18:28Z</dcterms:modified>
</cp:coreProperties>
</file>